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2"/>
  </p:notesMasterIdLst>
  <p:sldIdLst>
    <p:sldId id="266" r:id="rId5"/>
    <p:sldId id="257" r:id="rId6"/>
    <p:sldId id="267" r:id="rId7"/>
    <p:sldId id="268" r:id="rId8"/>
    <p:sldId id="269" r:id="rId9"/>
    <p:sldId id="270" r:id="rId10"/>
    <p:sldId id="27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g>
</file>

<file path=ppt/media/image2.jp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1/27/2024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1/27/2024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1/27/2024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1/27/2024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1/27/2024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bn.wikipedia.org/wiki/%E0%A6%89%E0%A6%AC%E0%A7%81%E0%A6%A8%E0%A7%8D%E0%A6%9F%E0%A7%81_(%E0%A6%B2%E0%A6%BF%E0%A6%A8%E0%A6%BE%E0%A6%95%E0%A7%8D%E0%A6%B8_%E0%A6%A1%E0%A6%BF%E0%A6%B8%E0%A7%8D%E0%A6%9F%E0%A7%8D%E0%A6%B0%E0%A6%BF%E0%A6%AC%E0%A6%BF%E0%A6%89%E0%A6%B6%E0%A6%A8)" TargetMode="External"/><Relationship Id="rId13" Type="http://schemas.openxmlformats.org/officeDocument/2006/relationships/hyperlink" Target="https://bn.wikipedia.org/wiki/%E0%A6%AC%E0%A7%8D%E0%A6%AF%E0%A6%AC%E0%A6%B9%E0%A6%BE%E0%A6%B0%E0%A6%95%E0%A6%BE%E0%A6%B0%E0%A7%80_%E0%A6%87%E0%A6%A8%E0%A7%8D%E0%A6%9F%E0%A6%BE%E0%A6%B0%E0%A6%AB%E0%A7%87%E0%A6%B8" TargetMode="External"/><Relationship Id="rId3" Type="http://schemas.openxmlformats.org/officeDocument/2006/relationships/hyperlink" Target="https://bn.wikipedia.org/wiki/%E0%A6%B8%E0%A6%BF%E0%A6%B8%E0%A7%8D%E0%A6%9F%E0%A7%87%E0%A6%AE_%E0%A6%B8%E0%A6%AB%E0%A6%9F%E0%A6%93%E0%A6%AF%E0%A6%BC%E0%A7%8D%E0%A6%AF%E0%A6%BE%E0%A6%B0" TargetMode="External"/><Relationship Id="rId7" Type="http://schemas.openxmlformats.org/officeDocument/2006/relationships/hyperlink" Target="https://bn.wikipedia.org/wiki/%E0%A6%89%E0%A6%87%E0%A6%A8%E0%A7%8D%E0%A6%A1%E0%A7%8B%E0%A6%9C" TargetMode="External"/><Relationship Id="rId12" Type="http://schemas.openxmlformats.org/officeDocument/2006/relationships/hyperlink" Target="https://bn.wikipedia.org/wiki/%E0%A6%8F%E0%A6%A8%E0%A6%A1%E0%A7%8D%E0%A6%B0%E0%A6%AF%E0%A6%BC%E0%A7%87%E0%A6%A1_%E0%A6%9A%E0%A6%BE%E0%A6%B2%E0%A6%BF%E0%A6%A4_%E0%A6%AE%E0%A7%8B%E0%A6%AC%E0%A6%BE%E0%A6%87%E0%A6%B2%E0%A7%87%E0%A6%B0_%E0%A6%A4%E0%A6%BE%E0%A6%B2%E0%A6%BF%E0%A6%95%E0%A6%BE" TargetMode="External"/><Relationship Id="rId2" Type="http://schemas.openxmlformats.org/officeDocument/2006/relationships/hyperlink" Target="https://bn.wikipedia.org/wiki/%E0%A6%87%E0%A6%82%E0%A6%B0%E0%A7%87%E0%A6%9C%E0%A6%BF_%E0%A6%AD%E0%A6%BE%E0%A6%B7%E0%A6%BE" TargetMode="External"/><Relationship Id="rId1" Type="http://schemas.openxmlformats.org/officeDocument/2006/relationships/slideLayout" Target="../slideLayouts/slideLayout2.xml"/><Relationship Id="rId6" Type="http://schemas.openxmlformats.org/officeDocument/2006/relationships/hyperlink" Target="https://bn.wikipedia.org/wiki/%E0%A6%AE%E0%A7%87%E0%A6%AE%E0%A6%B0%E0%A6%BF" TargetMode="External"/><Relationship Id="rId11" Type="http://schemas.openxmlformats.org/officeDocument/2006/relationships/hyperlink" Target="https://bn.wikipedia.org/wiki/%E0%A6%AE%E0%A7%8D%E0%A6%AF%E0%A6%BE%E0%A6%95_%E0%A6%93%E0%A6%8F%E0%A6%B8" TargetMode="External"/><Relationship Id="rId5" Type="http://schemas.openxmlformats.org/officeDocument/2006/relationships/hyperlink" Target="https://bn.wikipedia.org/wiki/%E0%A6%95%E0%A6%AE%E0%A7%8D%E0%A6%AA%E0%A6%BF%E0%A6%89%E0%A6%9F%E0%A6%BE%E0%A6%B0_%E0%A6%B8%E0%A6%AB%E0%A6%9F%E0%A6%93%E0%A6%AF%E0%A6%BC%E0%A7%8D%E0%A6%AF%E0%A6%BE%E0%A6%B0" TargetMode="External"/><Relationship Id="rId10" Type="http://schemas.openxmlformats.org/officeDocument/2006/relationships/hyperlink" Target="https://bn.wikipedia.org/wiki/%E0%A6%95%E0%A7%8D%E0%A6%B0%E0%A7%8B%E0%A6%AE_%E0%A6%93%E0%A6%8F%E0%A6%B8" TargetMode="External"/><Relationship Id="rId4" Type="http://schemas.openxmlformats.org/officeDocument/2006/relationships/hyperlink" Target="https://bn.wikipedia.org/wiki/%E0%A6%95%E0%A6%AE%E0%A7%8D%E0%A6%AA%E0%A6%BF%E0%A6%89%E0%A6%9F%E0%A6%BE%E0%A6%B0" TargetMode="External"/><Relationship Id="rId9" Type="http://schemas.openxmlformats.org/officeDocument/2006/relationships/hyperlink" Target="https://bn.wikipedia.org/wiki/%E0%A6%86%E0%A6%87%E0%A6%93%E0%A6%8F%E0%A6%B8" TargetMode="External"/><Relationship Id="rId1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bn.wikipedia.org/wiki/%E0%A6%85%E0%A6%AA%E0%A6%BE%E0%A6%B0%E0%A7%87%E0%A6%9F%E0%A6%BF%E0%A6%82_%E0%A6%B8%E0%A6%BF%E0%A6%B8%E0%A7%8D%E0%A6%9F%E0%A7%87%E0%A6%AE" TargetMode="External"/><Relationship Id="rId2" Type="http://schemas.openxmlformats.org/officeDocument/2006/relationships/hyperlink" Target="https://bn.wikipedia.org/wiki/%E0%A6%87%E0%A6%82%E0%A6%B0%E0%A7%87%E0%A6%9C%E0%A6%BF_%E0%A6%AD%E0%A6%BE%E0%A6%B7%E0%A6%BE" TargetMode="Externa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3998624"/>
            <a:ext cx="6361848" cy="1086237"/>
          </a:xfrm>
        </p:spPr>
        <p:txBody>
          <a:bodyPr>
            <a:noAutofit/>
          </a:bodyPr>
          <a:lstStyle/>
          <a:p>
            <a:pPr algn="l"/>
            <a:r>
              <a:rPr lang="en-US" sz="4800" b="1" dirty="0" smtClean="0">
                <a:solidFill>
                  <a:srgbClr val="FFFFFF"/>
                </a:solidFill>
              </a:rPr>
              <a:t>Operating System</a:t>
            </a:r>
            <a:endParaRPr lang="en-US" sz="4800" b="1" dirty="0">
              <a:solidFill>
                <a:srgbClr val="FFFFFF"/>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20" y="5249835"/>
            <a:ext cx="6361828" cy="531866"/>
          </a:xfrm>
        </p:spPr>
        <p:txBody>
          <a:bodyPr>
            <a:normAutofit/>
          </a:bodyPr>
          <a:lstStyle/>
          <a:p>
            <a:pPr algn="l">
              <a:spcAft>
                <a:spcPts val="600"/>
              </a:spcAft>
            </a:pPr>
            <a:r>
              <a:rPr lang="en-US" sz="2000" b="1" dirty="0" smtClean="0">
                <a:solidFill>
                  <a:srgbClr val="FFFFFF"/>
                </a:solidFill>
              </a:rPr>
              <a:t>Chapter-01 : General Features Operating System</a:t>
            </a:r>
            <a:endParaRPr lang="en-US" sz="2000" b="1" dirty="0">
              <a:solidFill>
                <a:srgbClr val="FFFFFF"/>
              </a:solidFill>
            </a:endParaRPr>
          </a:p>
        </p:txBody>
      </p:sp>
      <p:sp>
        <p:nvSpPr>
          <p:cNvPr id="8" name="Rectangle 7"/>
          <p:cNvSpPr/>
          <p:nvPr/>
        </p:nvSpPr>
        <p:spPr>
          <a:xfrm>
            <a:off x="386146" y="342283"/>
            <a:ext cx="1568048" cy="164592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184596" y="342283"/>
            <a:ext cx="2651759" cy="1645920"/>
          </a:xfrm>
          <a:prstGeom prst="rect">
            <a:avLst/>
          </a:prstGeom>
          <a:solidFill>
            <a:schemeClr val="tx1">
              <a:lumMod val="85000"/>
              <a:lumOff val="1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p:cNvSpPr txBox="1"/>
          <p:nvPr/>
        </p:nvSpPr>
        <p:spPr>
          <a:xfrm>
            <a:off x="2243377" y="657411"/>
            <a:ext cx="2534195" cy="1015663"/>
          </a:xfrm>
          <a:prstGeom prst="rect">
            <a:avLst/>
          </a:prstGeom>
          <a:noFill/>
        </p:spPr>
        <p:txBody>
          <a:bodyPr wrap="square" rtlCol="0">
            <a:spAutoFit/>
          </a:bodyPr>
          <a:lstStyle/>
          <a:p>
            <a:r>
              <a:rPr lang="en-US" sz="2000" b="1" dirty="0" err="1" smtClean="0">
                <a:solidFill>
                  <a:schemeClr val="bg1"/>
                </a:solidFill>
              </a:rPr>
              <a:t>Sarra</a:t>
            </a:r>
            <a:r>
              <a:rPr lang="en-US" sz="2000" b="1" dirty="0" smtClean="0">
                <a:solidFill>
                  <a:schemeClr val="bg1"/>
                </a:solidFill>
              </a:rPr>
              <a:t> Yasmin</a:t>
            </a:r>
          </a:p>
          <a:p>
            <a:r>
              <a:rPr lang="en-US" sz="2000" b="1" dirty="0" smtClean="0">
                <a:solidFill>
                  <a:schemeClr val="bg1"/>
                </a:solidFill>
              </a:rPr>
              <a:t>Jr. Instructor (CST)</a:t>
            </a:r>
          </a:p>
          <a:p>
            <a:r>
              <a:rPr lang="en-US" sz="2000" b="1" dirty="0" smtClean="0">
                <a:solidFill>
                  <a:schemeClr val="bg1"/>
                </a:solidFill>
              </a:rPr>
              <a:t>IIST Polytechnic</a:t>
            </a:r>
          </a:p>
        </p:txBody>
      </p:sp>
    </p:spTree>
    <p:extLst>
      <p:ext uri="{BB962C8B-B14F-4D97-AF65-F5344CB8AC3E}">
        <p14:creationId xmlns:p14="http://schemas.microsoft.com/office/powerpoint/2010/main" val="7455761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855617"/>
          </a:xfrm>
        </p:spPr>
        <p:txBody>
          <a:bodyPr>
            <a:normAutofit/>
          </a:bodyPr>
          <a:lstStyle/>
          <a:p>
            <a:r>
              <a:rPr lang="en-US" u="sng" dirty="0" smtClean="0"/>
              <a:t>Class Content </a:t>
            </a:r>
            <a:r>
              <a:rPr lang="en-US" dirty="0" smtClean="0"/>
              <a:t>:</a:t>
            </a:r>
            <a:endParaRPr lang="en-US" u="sng" dirty="0"/>
          </a:p>
        </p:txBody>
      </p:sp>
      <p:sp>
        <p:nvSpPr>
          <p:cNvPr id="3" name="Content Placeholder 2"/>
          <p:cNvSpPr>
            <a:spLocks noGrp="1"/>
          </p:cNvSpPr>
          <p:nvPr>
            <p:ph idx="1"/>
          </p:nvPr>
        </p:nvSpPr>
        <p:spPr>
          <a:xfrm>
            <a:off x="1371600" y="1867989"/>
            <a:ext cx="10750732" cy="4493623"/>
          </a:xfrm>
        </p:spPr>
        <p:txBody>
          <a:bodyPr>
            <a:normAutofit/>
          </a:bodyPr>
          <a:lstStyle/>
          <a:p>
            <a:pPr>
              <a:buFont typeface="Wingdings" panose="05000000000000000000" pitchFamily="2" charset="2"/>
              <a:buChar char="Ø"/>
            </a:pPr>
            <a:r>
              <a:rPr lang="en-US" sz="2400" b="1" dirty="0" err="1" smtClean="0">
                <a:latin typeface="SutonnyOMJ" panose="01010600010101010101" pitchFamily="2" charset="0"/>
                <a:cs typeface="SutonnyOMJ" panose="01010600010101010101" pitchFamily="2" charset="0"/>
              </a:rPr>
              <a:t>অপারেটিং</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সিস্টেম</a:t>
            </a:r>
            <a:r>
              <a:rPr lang="en-US" sz="2400" b="1" dirty="0" smtClean="0">
                <a:latin typeface="SutonnyOMJ" panose="01010600010101010101" pitchFamily="2" charset="0"/>
                <a:cs typeface="SutonnyOMJ" panose="01010600010101010101" pitchFamily="2" charset="0"/>
              </a:rPr>
              <a:t>,</a:t>
            </a:r>
          </a:p>
          <a:p>
            <a:pPr>
              <a:buFont typeface="Wingdings" panose="05000000000000000000" pitchFamily="2" charset="2"/>
              <a:buChar char="Ø"/>
            </a:pPr>
            <a:r>
              <a:rPr lang="en-US" sz="2400" b="1" dirty="0" err="1">
                <a:latin typeface="SutonnyOMJ" panose="01010600010101010101" pitchFamily="2" charset="0"/>
                <a:cs typeface="SutonnyOMJ" panose="01010600010101010101" pitchFamily="2" charset="0"/>
              </a:rPr>
              <a:t>অপারেটিং</a:t>
            </a:r>
            <a:r>
              <a:rPr lang="en-US" sz="2400" b="1" dirty="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সিস্টেমের</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কায</a:t>
            </a:r>
            <a:r>
              <a:rPr lang="en-US" sz="2400" b="1" dirty="0" err="1" smtClean="0">
                <a:latin typeface="SutonnyMJ" pitchFamily="2" charset="0"/>
                <a:cs typeface="SutonnyOMJ" panose="01010600010101010101" pitchFamily="2" charset="0"/>
              </a:rPr>
              <a:t>া©বলি</a:t>
            </a:r>
            <a:r>
              <a:rPr lang="en-US" sz="2400" b="1" dirty="0" smtClean="0">
                <a:latin typeface="SutonnyMJ" pitchFamily="2" charset="0"/>
                <a:cs typeface="SutonnyOMJ" panose="01010600010101010101" pitchFamily="2" charset="0"/>
              </a:rPr>
              <a:t>,</a:t>
            </a:r>
          </a:p>
          <a:p>
            <a:pPr>
              <a:buFont typeface="Wingdings" panose="05000000000000000000" pitchFamily="2" charset="2"/>
              <a:buChar char="Ø"/>
            </a:pPr>
            <a:r>
              <a:rPr lang="en-US" sz="2400" b="1" dirty="0" err="1" smtClean="0">
                <a:latin typeface="SutonnyMJ" pitchFamily="2" charset="0"/>
                <a:cs typeface="SutonnyOMJ" panose="01010600010101010101" pitchFamily="2" charset="0"/>
              </a:rPr>
              <a:t>কানে©লের</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ধারণা</a:t>
            </a:r>
            <a:r>
              <a:rPr lang="en-US" sz="2400" b="1" dirty="0" smtClean="0">
                <a:latin typeface="SutonnyMJ" pitchFamily="2" charset="0"/>
                <a:cs typeface="SutonnyOMJ" panose="01010600010101010101" pitchFamily="2" charset="0"/>
              </a:rPr>
              <a:t>,</a:t>
            </a:r>
          </a:p>
          <a:p>
            <a:pPr>
              <a:buFont typeface="Wingdings" panose="05000000000000000000" pitchFamily="2" charset="2"/>
              <a:buChar char="Ø"/>
            </a:pPr>
            <a:r>
              <a:rPr lang="en-US" sz="2400" b="1" dirty="0" err="1" smtClean="0">
                <a:latin typeface="SutonnyMJ" pitchFamily="2" charset="0"/>
                <a:cs typeface="SutonnyOMJ" panose="01010600010101010101" pitchFamily="2" charset="0"/>
              </a:rPr>
              <a:t>বিভিন্ন</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ধরনের</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কম্পিউটিং</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এনভায়রনমেন্ট</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এর</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ধারণা</a:t>
            </a:r>
            <a:r>
              <a:rPr lang="en-US" sz="2400" b="1" dirty="0" smtClean="0">
                <a:latin typeface="SutonnyMJ" pitchFamily="2" charset="0"/>
                <a:cs typeface="SutonnyOMJ" panose="01010600010101010101" pitchFamily="2" charset="0"/>
              </a:rPr>
              <a:t>,</a:t>
            </a:r>
          </a:p>
          <a:p>
            <a:pPr>
              <a:buFont typeface="Wingdings" panose="05000000000000000000" pitchFamily="2" charset="2"/>
              <a:buChar char="Ø"/>
            </a:pPr>
            <a:r>
              <a:rPr lang="en-US" sz="2400" b="1" dirty="0" err="1" smtClean="0">
                <a:latin typeface="SutonnyMJ" pitchFamily="2" charset="0"/>
                <a:cs typeface="SutonnyOMJ" panose="01010600010101010101" pitchFamily="2" charset="0"/>
              </a:rPr>
              <a:t>ট্রাডিশনাল</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কম্পিউটিং</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মোবাইল</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কম্পিউটিং</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ডিস্ট্রিবিউটেড</a:t>
            </a:r>
            <a:r>
              <a:rPr lang="en-US" sz="2400" b="1" dirty="0" smtClean="0">
                <a:latin typeface="SutonnyMJ"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সিস্টেম</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ক্লায়েন্ট</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সাভা</a:t>
            </a:r>
            <a:r>
              <a:rPr lang="en-US" sz="2400" b="1" dirty="0" smtClean="0">
                <a:latin typeface="SutonnyMJ" pitchFamily="2" charset="0"/>
                <a:cs typeface="SutonnyOMJ" panose="01010600010101010101" pitchFamily="2" charset="0"/>
              </a:rPr>
              <a:t>©©র </a:t>
            </a:r>
            <a:r>
              <a:rPr lang="en-US" sz="2400" b="1" dirty="0" err="1" smtClean="0">
                <a:latin typeface="SutonnyMJ" pitchFamily="2" charset="0"/>
                <a:cs typeface="SutonnyOMJ" panose="01010600010101010101" pitchFamily="2" charset="0"/>
              </a:rPr>
              <a:t>কম্পিউটিং</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পিয়ার</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টু</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পিয়ার</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কম্পিউটিং</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ভাচু©য়ালইজেশন</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ক্লাউড</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কম্পিউটিং</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রিয়েল</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টাইম</a:t>
            </a:r>
            <a:r>
              <a:rPr lang="en-US" sz="2400" b="1" dirty="0" smtClean="0">
                <a:latin typeface="SutonnyMJ" pitchFamily="2" charset="0"/>
                <a:cs typeface="SutonnyOMJ" panose="01010600010101010101" pitchFamily="2" charset="0"/>
              </a:rPr>
              <a:t> </a:t>
            </a:r>
            <a:r>
              <a:rPr lang="en-US" sz="2400" b="1" dirty="0" err="1" smtClean="0">
                <a:latin typeface="SutonnyMJ" pitchFamily="2" charset="0"/>
                <a:cs typeface="SutonnyOMJ" panose="01010600010101010101" pitchFamily="2" charset="0"/>
              </a:rPr>
              <a:t>এমবেডড</a:t>
            </a:r>
            <a:r>
              <a:rPr lang="en-US" sz="2400" b="1" dirty="0" smtClean="0">
                <a:latin typeface="SutonnyMJ"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সিস্টেম</a:t>
            </a:r>
            <a:r>
              <a:rPr lang="en-US" sz="2400" b="1" dirty="0" smtClean="0">
                <a:latin typeface="SutonnyOMJ" panose="01010600010101010101" pitchFamily="2" charset="0"/>
                <a:cs typeface="SutonnyOMJ" panose="01010600010101010101" pitchFamily="2" charset="0"/>
              </a:rPr>
              <a:t>,</a:t>
            </a:r>
          </a:p>
          <a:p>
            <a:pPr>
              <a:buFont typeface="Wingdings" panose="05000000000000000000" pitchFamily="2" charset="2"/>
              <a:buChar char="Ø"/>
            </a:pPr>
            <a:r>
              <a:rPr lang="en-US" sz="2400" b="1" dirty="0" err="1" smtClean="0">
                <a:latin typeface="SutonnyOMJ" panose="01010600010101010101" pitchFamily="2" charset="0"/>
                <a:cs typeface="SutonnyOMJ" panose="01010600010101010101" pitchFamily="2" charset="0"/>
              </a:rPr>
              <a:t>ওপেন</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সোস</a:t>
            </a:r>
            <a:r>
              <a:rPr lang="en-US" sz="2400" b="1" dirty="0" smtClean="0">
                <a:latin typeface="SutonnyMJ" pitchFamily="2" charset="0"/>
                <a:cs typeface="SutonnyOMJ" panose="01010600010101010101" pitchFamily="2" charset="0"/>
              </a:rPr>
              <a:t>© </a:t>
            </a:r>
            <a:r>
              <a:rPr lang="en-US" sz="2400" b="1" dirty="0" err="1">
                <a:latin typeface="SutonnyOMJ" panose="01010600010101010101" pitchFamily="2" charset="0"/>
                <a:cs typeface="SutonnyOMJ" panose="01010600010101010101" pitchFamily="2" charset="0"/>
              </a:rPr>
              <a:t>অপারেটিং</a:t>
            </a:r>
            <a:r>
              <a:rPr lang="en-US" sz="2400" b="1" dirty="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সিস্টেম</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মাল্টিইউজার</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মাল্টিটাস্কিং</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এবং</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জিইউআই</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এর</a:t>
            </a:r>
            <a:r>
              <a:rPr lang="en-US" sz="2400" b="1" dirty="0" smtClean="0">
                <a:latin typeface="SutonnyOMJ" panose="01010600010101010101" pitchFamily="2" charset="0"/>
                <a:cs typeface="SutonnyOMJ" panose="01010600010101010101" pitchFamily="2" charset="0"/>
              </a:rPr>
              <a:t> </a:t>
            </a:r>
            <a:r>
              <a:rPr lang="en-US" sz="2400" b="1" dirty="0" err="1" smtClean="0">
                <a:latin typeface="SutonnyOMJ" panose="01010600010101010101" pitchFamily="2" charset="0"/>
                <a:cs typeface="SutonnyOMJ" panose="01010600010101010101" pitchFamily="2" charset="0"/>
              </a:rPr>
              <a:t>সংঙ্গা</a:t>
            </a:r>
            <a:r>
              <a:rPr lang="en-US" sz="2400" b="1" dirty="0" smtClean="0">
                <a:latin typeface="SutonnyOMJ" panose="01010600010101010101" pitchFamily="2" charset="0"/>
                <a:cs typeface="SutonnyOMJ" panose="01010600010101010101" pitchFamily="2" charset="0"/>
              </a:rPr>
              <a:t>,</a:t>
            </a:r>
            <a:endParaRPr lang="en-US" sz="2400" b="1" dirty="0">
              <a:latin typeface="SutonnyOMJ" panose="01010600010101010101" pitchFamily="2" charset="0"/>
              <a:cs typeface="SutonnyOMJ" panose="01010600010101010101" pitchFamily="2" charset="0"/>
            </a:endParaRPr>
          </a:p>
          <a:p>
            <a:endParaRPr lang="en-US" dirty="0">
              <a:latin typeface="SutonnyOMJ" panose="01010600010101010101" pitchFamily="2" charset="0"/>
              <a:cs typeface="SutonnyOMJ" panose="01010600010101010101" pitchFamily="2" charset="0"/>
            </a:endParaRPr>
          </a:p>
          <a:p>
            <a:endParaRPr lang="en-US" dirty="0">
              <a:latin typeface="SutonnyMJ" pitchFamily="2" charset="0"/>
              <a:cs typeface="SutonnyOMJ" panose="01010600010101010101" pitchFamily="2" charset="0"/>
            </a:endParaRPr>
          </a:p>
          <a:p>
            <a:endParaRPr lang="en-US" dirty="0">
              <a:latin typeface="SutonnyOMJ" panose="01010600010101010101" pitchFamily="2" charset="0"/>
              <a:cs typeface="SutonnyOMJ" panose="01010600010101010101" pitchFamily="2" charset="0"/>
            </a:endParaRPr>
          </a:p>
          <a:p>
            <a:endParaRPr lang="en-US" dirty="0">
              <a:latin typeface="SutonnyOMJ" panose="01010600010101010101" pitchFamily="2" charset="0"/>
              <a:cs typeface="SutonnyOMJ" panose="01010600010101010101" pitchFamily="2" charset="0"/>
            </a:endParaRPr>
          </a:p>
          <a:p>
            <a:endParaRPr lang="en-US" dirty="0" smtClean="0">
              <a:latin typeface="SutonnyOMJ" panose="01010600010101010101" pitchFamily="2" charset="0"/>
              <a:cs typeface="SutonnyOMJ" panose="01010600010101010101" pitchFamily="2" charset="0"/>
            </a:endParaRPr>
          </a:p>
        </p:txBody>
      </p:sp>
    </p:spTree>
    <p:extLst>
      <p:ext uri="{BB962C8B-B14F-4D97-AF65-F5344CB8AC3E}">
        <p14:creationId xmlns:p14="http://schemas.microsoft.com/office/powerpoint/2010/main" val="8244171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7909" y="293915"/>
            <a:ext cx="9601200" cy="711926"/>
          </a:xfrm>
        </p:spPr>
        <p:txBody>
          <a:bodyPr>
            <a:normAutofit/>
          </a:bodyPr>
          <a:lstStyle/>
          <a:p>
            <a:r>
              <a:rPr lang="as-IN" sz="2800" b="1" dirty="0"/>
              <a:t>অপারেটিং সিস্টেম</a:t>
            </a:r>
            <a:endParaRPr lang="en-US" sz="2800" dirty="0"/>
          </a:p>
        </p:txBody>
      </p:sp>
      <p:sp>
        <p:nvSpPr>
          <p:cNvPr id="3" name="Content Placeholder 2"/>
          <p:cNvSpPr>
            <a:spLocks noGrp="1"/>
          </p:cNvSpPr>
          <p:nvPr>
            <p:ph idx="1"/>
          </p:nvPr>
        </p:nvSpPr>
        <p:spPr>
          <a:xfrm>
            <a:off x="1227909" y="1005840"/>
            <a:ext cx="6087291" cy="5577839"/>
          </a:xfrm>
        </p:spPr>
        <p:txBody>
          <a:bodyPr>
            <a:noAutofit/>
          </a:bodyPr>
          <a:lstStyle/>
          <a:p>
            <a:pPr marL="0" indent="0">
              <a:lnSpc>
                <a:spcPct val="150000"/>
              </a:lnSpc>
              <a:buNone/>
            </a:pPr>
            <a:r>
              <a:rPr lang="as-IN" sz="1600" b="1" dirty="0">
                <a:solidFill>
                  <a:schemeClr val="tx1"/>
                </a:solidFill>
              </a:rPr>
              <a:t>অপারেটিং সিস্টেম</a:t>
            </a:r>
            <a:r>
              <a:rPr lang="as-IN" sz="1600" dirty="0">
                <a:solidFill>
                  <a:schemeClr val="tx1"/>
                </a:solidFill>
              </a:rPr>
              <a:t> (</a:t>
            </a:r>
            <a:r>
              <a:rPr lang="as-IN" sz="1600" dirty="0">
                <a:solidFill>
                  <a:schemeClr val="tx1"/>
                </a:solidFill>
                <a:hlinkClick r:id="rId2" tooltip="ইংরেজি ভাষা"/>
              </a:rPr>
              <a:t>ইংরেজি</a:t>
            </a:r>
            <a:r>
              <a:rPr lang="as-IN" sz="1600" dirty="0">
                <a:solidFill>
                  <a:schemeClr val="tx1"/>
                </a:solidFill>
              </a:rPr>
              <a:t>: </a:t>
            </a:r>
            <a:r>
              <a:rPr lang="en-US" sz="1600" dirty="0">
                <a:solidFill>
                  <a:schemeClr val="tx1"/>
                </a:solidFill>
              </a:rPr>
              <a:t>Operating System, </a:t>
            </a:r>
            <a:r>
              <a:rPr lang="as-IN" sz="1600" dirty="0">
                <a:solidFill>
                  <a:schemeClr val="tx1"/>
                </a:solidFill>
              </a:rPr>
              <a:t>সংক্ষেপে </a:t>
            </a:r>
            <a:r>
              <a:rPr lang="en-US" sz="1600" dirty="0">
                <a:solidFill>
                  <a:schemeClr val="tx1"/>
                </a:solidFill>
              </a:rPr>
              <a:t>OS) </a:t>
            </a:r>
            <a:r>
              <a:rPr lang="as-IN" sz="1600" dirty="0">
                <a:solidFill>
                  <a:schemeClr val="tx1"/>
                </a:solidFill>
              </a:rPr>
              <a:t>হলো একটি </a:t>
            </a:r>
            <a:r>
              <a:rPr lang="as-IN" sz="1600" dirty="0">
                <a:solidFill>
                  <a:schemeClr val="tx1"/>
                </a:solidFill>
                <a:hlinkClick r:id="rId3" tooltip="সিস্টেম সফটওয়্যার"/>
              </a:rPr>
              <a:t>সিস্টেম সফটওয়্যার</a:t>
            </a:r>
            <a:r>
              <a:rPr lang="as-IN" sz="1600" dirty="0">
                <a:solidFill>
                  <a:schemeClr val="tx1"/>
                </a:solidFill>
              </a:rPr>
              <a:t> যা </a:t>
            </a:r>
            <a:r>
              <a:rPr lang="as-IN" sz="1600" dirty="0">
                <a:solidFill>
                  <a:schemeClr val="tx1"/>
                </a:solidFill>
                <a:hlinkClick r:id="rId4" tooltip="কম্পিউটার"/>
              </a:rPr>
              <a:t>কম্পিউটার</a:t>
            </a:r>
            <a:r>
              <a:rPr lang="as-IN" sz="1600" dirty="0">
                <a:solidFill>
                  <a:schemeClr val="tx1"/>
                </a:solidFill>
              </a:rPr>
              <a:t> ও </a:t>
            </a:r>
            <a:r>
              <a:rPr lang="as-IN" sz="1600" dirty="0">
                <a:solidFill>
                  <a:schemeClr val="tx1"/>
                </a:solidFill>
                <a:hlinkClick r:id="rId5" tooltip="কম্পিউটার সফটওয়্যার"/>
              </a:rPr>
              <a:t>সফটওয়্যার</a:t>
            </a:r>
            <a:r>
              <a:rPr lang="as-IN" sz="1600" dirty="0">
                <a:solidFill>
                  <a:schemeClr val="tx1"/>
                </a:solidFill>
              </a:rPr>
              <a:t> এবং কম্পিউটার প্রোগ্রামের জন্যে সাধারণ সেবা সরবরাহ করে। অপারেটিং সিস্টেম কম্পিউটার ও ব্যহারকারীদের ইনপুট নেয় এবং বিভিন্ন টাস্ক ও কম্পিউটারের অভ্যন্তরীণ সিস্টেম সম্পদগুলি বণ্টন ও ব্যবস্থাপনা করে ব্যবহারকারী ও অন্যান্য প্রোগ্রামকে সেবা প্রদান করে। </a:t>
            </a:r>
            <a:r>
              <a:rPr lang="as-IN" sz="1600" u="sng" dirty="0">
                <a:solidFill>
                  <a:schemeClr val="tx1"/>
                </a:solidFill>
                <a:hlinkClick r:id="rId6"/>
              </a:rPr>
              <a:t>মেমরি</a:t>
            </a:r>
            <a:r>
              <a:rPr lang="as-IN" sz="1600" dirty="0">
                <a:solidFill>
                  <a:schemeClr val="tx1"/>
                </a:solidFill>
              </a:rPr>
              <a:t> বণ্টন ও নিয়ন্ত্রণ, সিস্টেম অণুরোধগুলির অগ্রাধিকার নির্ণয়, ইনপুট ও আউটপুট ডিভাইস নিয়ন্ত্রণ, </a:t>
            </a:r>
            <a:r>
              <a:rPr lang="as-IN" sz="1600" b="1" dirty="0">
                <a:solidFill>
                  <a:schemeClr val="tx1"/>
                </a:solidFill>
              </a:rPr>
              <a:t>কম্পিউটার নেটওয়ার্কিং</a:t>
            </a:r>
            <a:r>
              <a:rPr lang="as-IN" sz="1600" dirty="0">
                <a:solidFill>
                  <a:schemeClr val="tx1"/>
                </a:solidFill>
              </a:rPr>
              <a:t> ও ফাইল সিস্টেম ব্যবস্থাপনা ইত্যাদি অপারেটিং সিস্টেমের কাজ। </a:t>
            </a:r>
            <a:r>
              <a:rPr lang="as-IN" sz="1600" dirty="0">
                <a:solidFill>
                  <a:schemeClr val="tx1"/>
                </a:solidFill>
                <a:hlinkClick r:id="rId7" tooltip="উইন্ডোজ"/>
              </a:rPr>
              <a:t>উইন্ডোজ</a:t>
            </a:r>
            <a:r>
              <a:rPr lang="as-IN" sz="1600" dirty="0">
                <a:solidFill>
                  <a:schemeClr val="tx1"/>
                </a:solidFill>
              </a:rPr>
              <a:t>, </a:t>
            </a:r>
            <a:r>
              <a:rPr lang="as-IN" sz="1600" dirty="0">
                <a:solidFill>
                  <a:schemeClr val="tx1"/>
                </a:solidFill>
                <a:hlinkClick r:id="rId8" tooltip="উবুন্টু (লিনাক্স ডিস্ট্রিবিউশন)"/>
              </a:rPr>
              <a:t>উবুন্টু</a:t>
            </a:r>
            <a:r>
              <a:rPr lang="as-IN" sz="1600" dirty="0">
                <a:solidFill>
                  <a:schemeClr val="tx1"/>
                </a:solidFill>
              </a:rPr>
              <a:t>, </a:t>
            </a:r>
            <a:r>
              <a:rPr lang="as-IN" sz="1600" dirty="0">
                <a:solidFill>
                  <a:schemeClr val="tx1"/>
                </a:solidFill>
                <a:hlinkClick r:id="rId9" tooltip="আইওএস"/>
              </a:rPr>
              <a:t>আইওএস</a:t>
            </a:r>
            <a:r>
              <a:rPr lang="as-IN" sz="1600" dirty="0">
                <a:solidFill>
                  <a:schemeClr val="tx1"/>
                </a:solidFill>
              </a:rPr>
              <a:t>, </a:t>
            </a:r>
            <a:r>
              <a:rPr lang="as-IN" sz="1600" dirty="0">
                <a:solidFill>
                  <a:schemeClr val="tx1"/>
                </a:solidFill>
                <a:hlinkClick r:id="rId10" tooltip="ক্রোম ওএস"/>
              </a:rPr>
              <a:t>ক্রোম ওএস</a:t>
            </a:r>
            <a:r>
              <a:rPr lang="as-IN" sz="1600" dirty="0">
                <a:solidFill>
                  <a:schemeClr val="tx1"/>
                </a:solidFill>
              </a:rPr>
              <a:t>, </a:t>
            </a:r>
            <a:r>
              <a:rPr lang="as-IN" sz="1600" dirty="0">
                <a:solidFill>
                  <a:schemeClr val="tx1"/>
                </a:solidFill>
                <a:hlinkClick r:id="rId11" tooltip="ম্যাক ওএস"/>
              </a:rPr>
              <a:t>ম্যাক ওএস</a:t>
            </a:r>
            <a:r>
              <a:rPr lang="as-IN" sz="1600" dirty="0">
                <a:solidFill>
                  <a:schemeClr val="tx1"/>
                </a:solidFill>
              </a:rPr>
              <a:t> ও </a:t>
            </a:r>
            <a:r>
              <a:rPr lang="as-IN" sz="1600" dirty="0">
                <a:solidFill>
                  <a:schemeClr val="tx1"/>
                </a:solidFill>
                <a:hlinkClick r:id="rId12" tooltip="এনড্রয়েড চালিত মোবাইলের তালিকা"/>
              </a:rPr>
              <a:t>অ্যান্ড্রয়েড</a:t>
            </a:r>
            <a:r>
              <a:rPr lang="as-IN" sz="1600" dirty="0">
                <a:solidFill>
                  <a:schemeClr val="tx1"/>
                </a:solidFill>
              </a:rPr>
              <a:t> প্রচলিত কয়েকটি অপারেটিং সিস্টেম। অপারেটিং সিস্টেম অ্যাপ্লিকেশন প্রোগ্রামগুলি চালাবার জন্য পরিবেশ তৈরি করে। ব্যবহারকারীর কাছে অপারেটিং সিস্টেমের সবচেয়ে দৃশ্যমান রূপ হল কম্পিউটারের </a:t>
            </a:r>
            <a:r>
              <a:rPr lang="as-IN" sz="1600" dirty="0">
                <a:solidFill>
                  <a:schemeClr val="tx1"/>
                </a:solidFill>
                <a:hlinkClick r:id="rId13" tooltip="ব্যবহারকারী ইন্টারফেস"/>
              </a:rPr>
              <a:t>ব্যবহারকারী ইন্টারফেস</a:t>
            </a:r>
            <a:r>
              <a:rPr lang="as-IN" sz="1600" dirty="0">
                <a:solidFill>
                  <a:schemeClr val="tx1"/>
                </a:solidFill>
              </a:rPr>
              <a:t>।</a:t>
            </a:r>
            <a:endParaRPr lang="en-US" sz="1600" dirty="0">
              <a:solidFill>
                <a:schemeClr val="tx1"/>
              </a:solidFill>
            </a:endParaRPr>
          </a:p>
        </p:txBody>
      </p:sp>
      <p:sp>
        <p:nvSpPr>
          <p:cNvPr id="4" name="Rectangle 3"/>
          <p:cNvSpPr/>
          <p:nvPr/>
        </p:nvSpPr>
        <p:spPr>
          <a:xfrm>
            <a:off x="7641771" y="1894113"/>
            <a:ext cx="4349932" cy="3762103"/>
          </a:xfrm>
          <a:prstGeom prst="rect">
            <a:avLst/>
          </a:prstGeom>
          <a:blipFill dpi="0" rotWithShape="1">
            <a:blip r:embed="rId14">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41883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359229"/>
            <a:ext cx="9601200" cy="881743"/>
          </a:xfrm>
        </p:spPr>
        <p:txBody>
          <a:bodyPr>
            <a:normAutofit fontScale="90000"/>
          </a:bodyPr>
          <a:lstStyle/>
          <a:p>
            <a:r>
              <a:rPr lang="as-IN" b="1" dirty="0"/>
              <a:t/>
            </a:r>
            <a:br>
              <a:rPr lang="as-IN" b="1" dirty="0"/>
            </a:br>
            <a:endParaRPr lang="en-US" dirty="0"/>
          </a:p>
        </p:txBody>
      </p:sp>
      <p:sp>
        <p:nvSpPr>
          <p:cNvPr id="3" name="Content Placeholder 2"/>
          <p:cNvSpPr>
            <a:spLocks noGrp="1"/>
          </p:cNvSpPr>
          <p:nvPr>
            <p:ph idx="1"/>
          </p:nvPr>
        </p:nvSpPr>
        <p:spPr>
          <a:xfrm>
            <a:off x="1371600" y="222068"/>
            <a:ext cx="9601200" cy="6949441"/>
          </a:xfrm>
        </p:spPr>
        <p:txBody>
          <a:bodyPr>
            <a:normAutofit fontScale="55000" lnSpcReduction="20000"/>
          </a:bodyPr>
          <a:lstStyle/>
          <a:p>
            <a:pPr marL="0" indent="0" fontAlgn="base">
              <a:buNone/>
            </a:pPr>
            <a:r>
              <a:rPr lang="as-IN" sz="3300" b="1" dirty="0"/>
              <a:t>অপারেটিং সিস্টেমের উদাহরণ</a:t>
            </a:r>
          </a:p>
          <a:p>
            <a:pPr marL="0" indent="0" fontAlgn="base">
              <a:lnSpc>
                <a:spcPct val="170000"/>
              </a:lnSpc>
              <a:buNone/>
            </a:pPr>
            <a:r>
              <a:rPr lang="as-IN" sz="2600" dirty="0"/>
              <a:t>বিভিন্ন কাজের জন্য বিভিন্ন অপারেটিং সিস্টেম ব্যবহার করা হয়। এখানে আমি অপারেটিং সিস্টেমের তালিকা শেয়ার করেছি, যা বেশিরভাগ লোকেরা ব্যবহার করতে পছন্দ করে।</a:t>
            </a:r>
          </a:p>
          <a:p>
            <a:pPr fontAlgn="base">
              <a:buFont typeface="Wingdings" panose="05000000000000000000" pitchFamily="2" charset="2"/>
              <a:buChar char="Ø"/>
            </a:pPr>
            <a:r>
              <a:rPr lang="as-IN" sz="2600" dirty="0"/>
              <a:t>মাইক্রোসফট উইন্ডোজ</a:t>
            </a:r>
          </a:p>
          <a:p>
            <a:pPr fontAlgn="base">
              <a:buFont typeface="Wingdings" panose="05000000000000000000" pitchFamily="2" charset="2"/>
              <a:buChar char="Ø"/>
            </a:pPr>
            <a:r>
              <a:rPr lang="as-IN" sz="2600" dirty="0"/>
              <a:t>গুগলের অ্যান্ড্রয়েড ওএস</a:t>
            </a:r>
          </a:p>
          <a:p>
            <a:pPr fontAlgn="base">
              <a:buFont typeface="Wingdings" panose="05000000000000000000" pitchFamily="2" charset="2"/>
              <a:buChar char="Ø"/>
            </a:pPr>
            <a:r>
              <a:rPr lang="as-IN" sz="2600" dirty="0"/>
              <a:t>অ্যাপল আইওএস</a:t>
            </a:r>
          </a:p>
          <a:p>
            <a:pPr fontAlgn="base">
              <a:buFont typeface="Wingdings" panose="05000000000000000000" pitchFamily="2" charset="2"/>
              <a:buChar char="Ø"/>
            </a:pPr>
            <a:r>
              <a:rPr lang="as-IN" sz="2600" dirty="0"/>
              <a:t>অ্যাপল ম্যাকোস</a:t>
            </a:r>
          </a:p>
          <a:p>
            <a:pPr fontAlgn="base">
              <a:buFont typeface="Wingdings" panose="05000000000000000000" pitchFamily="2" charset="2"/>
              <a:buChar char="Ø"/>
            </a:pPr>
            <a:r>
              <a:rPr lang="as-IN" sz="2600" dirty="0"/>
              <a:t>লিনাক্স অপারেটিং </a:t>
            </a:r>
            <a:r>
              <a:rPr lang="as-IN" sz="2600" dirty="0" smtClean="0"/>
              <a:t>সিস্টেম</a:t>
            </a:r>
            <a:endParaRPr lang="en-US" sz="2600" b="1" dirty="0" smtClean="0"/>
          </a:p>
          <a:p>
            <a:pPr marL="0" indent="0" fontAlgn="base">
              <a:lnSpc>
                <a:spcPct val="170000"/>
              </a:lnSpc>
              <a:buNone/>
            </a:pPr>
            <a:r>
              <a:rPr lang="as-IN" sz="3300" b="1" dirty="0" smtClean="0"/>
              <a:t>অপারেটিং </a:t>
            </a:r>
            <a:r>
              <a:rPr lang="as-IN" sz="3300" b="1" dirty="0"/>
              <a:t>সিস্টেমের প্রকারভেদ</a:t>
            </a:r>
            <a:endParaRPr lang="en-US" sz="3300" dirty="0" smtClean="0"/>
          </a:p>
          <a:p>
            <a:pPr marL="0" indent="0" fontAlgn="base">
              <a:lnSpc>
                <a:spcPct val="170000"/>
              </a:lnSpc>
              <a:buNone/>
            </a:pPr>
            <a:r>
              <a:rPr lang="as-IN" sz="2600" dirty="0" smtClean="0"/>
              <a:t>প্রযুক্তি </a:t>
            </a:r>
            <a:r>
              <a:rPr lang="as-IN" sz="2600" dirty="0"/>
              <a:t>দিন দিন পরিবর্তিত হচ্ছে এবং তার সাথে সব কিছুর পরিবর্তন হচ্ছে, তাই রেল, গবেষণা, স্যাটেলাইট, শিল্পের মতো প্রতিটি ক্ষেত্রে অপারেটিং সিস্টেমের ব্যবহার বাড়ছে, তাহলে জেনে নিন কত ধরনের অপারেটিং সিস্টেম রয়েছে।</a:t>
            </a:r>
          </a:p>
          <a:p>
            <a:pPr fontAlgn="base">
              <a:buFont typeface="Wingdings" panose="05000000000000000000" pitchFamily="2" charset="2"/>
              <a:buChar char="Ø"/>
            </a:pPr>
            <a:r>
              <a:rPr lang="en-US" sz="2600" dirty="0"/>
              <a:t>Batch Operating </a:t>
            </a:r>
            <a:r>
              <a:rPr lang="en-US" sz="2600" dirty="0" smtClean="0"/>
              <a:t>System</a:t>
            </a:r>
          </a:p>
          <a:p>
            <a:pPr fontAlgn="base">
              <a:buFont typeface="Wingdings" panose="05000000000000000000" pitchFamily="2" charset="2"/>
              <a:buChar char="Ø"/>
            </a:pPr>
            <a:r>
              <a:rPr lang="en-US" sz="2600" dirty="0" smtClean="0"/>
              <a:t>Simple Batch Operating System</a:t>
            </a:r>
          </a:p>
          <a:p>
            <a:pPr fontAlgn="base">
              <a:buFont typeface="Wingdings" panose="05000000000000000000" pitchFamily="2" charset="2"/>
              <a:buChar char="Ø"/>
            </a:pPr>
            <a:r>
              <a:rPr lang="en-US" sz="2600" dirty="0" smtClean="0"/>
              <a:t>Multiprogramming </a:t>
            </a:r>
            <a:r>
              <a:rPr lang="en-US" sz="2600" dirty="0"/>
              <a:t>Batch Operating System</a:t>
            </a:r>
          </a:p>
          <a:p>
            <a:pPr fontAlgn="base">
              <a:buFont typeface="Wingdings" panose="05000000000000000000" pitchFamily="2" charset="2"/>
              <a:buChar char="Ø"/>
            </a:pPr>
            <a:r>
              <a:rPr lang="en-US" sz="2600" dirty="0"/>
              <a:t>Network Operating System</a:t>
            </a:r>
          </a:p>
          <a:p>
            <a:pPr fontAlgn="base">
              <a:buFont typeface="Wingdings" panose="05000000000000000000" pitchFamily="2" charset="2"/>
              <a:buChar char="Ø"/>
            </a:pPr>
            <a:r>
              <a:rPr lang="en-US" sz="2600" dirty="0"/>
              <a:t>Multiprocessor Operating System</a:t>
            </a:r>
          </a:p>
          <a:p>
            <a:pPr fontAlgn="base">
              <a:buFont typeface="Wingdings" panose="05000000000000000000" pitchFamily="2" charset="2"/>
              <a:buChar char="Ø"/>
            </a:pPr>
            <a:r>
              <a:rPr lang="en-US" sz="2600" dirty="0"/>
              <a:t>Distributed Operating System</a:t>
            </a:r>
          </a:p>
          <a:p>
            <a:pPr fontAlgn="base">
              <a:buFont typeface="Wingdings" panose="05000000000000000000" pitchFamily="2" charset="2"/>
              <a:buChar char="Ø"/>
            </a:pPr>
            <a:r>
              <a:rPr lang="en-US" sz="2600" dirty="0"/>
              <a:t>Time-Sharing Operating System</a:t>
            </a:r>
          </a:p>
          <a:p>
            <a:pPr fontAlgn="base">
              <a:buFont typeface="Wingdings" panose="05000000000000000000" pitchFamily="2" charset="2"/>
              <a:buChar char="Ø"/>
            </a:pPr>
            <a:r>
              <a:rPr lang="en-US" sz="2600" dirty="0"/>
              <a:t>Real-Time Operating System</a:t>
            </a:r>
          </a:p>
          <a:p>
            <a:endParaRPr lang="en-US" dirty="0"/>
          </a:p>
        </p:txBody>
      </p:sp>
    </p:spTree>
    <p:extLst>
      <p:ext uri="{BB962C8B-B14F-4D97-AF65-F5344CB8AC3E}">
        <p14:creationId xmlns:p14="http://schemas.microsoft.com/office/powerpoint/2010/main" val="2295359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9894" y="398801"/>
            <a:ext cx="9601200" cy="470648"/>
          </a:xfrm>
        </p:spPr>
        <p:txBody>
          <a:bodyPr>
            <a:normAutofit fontScale="90000"/>
          </a:bodyPr>
          <a:lstStyle/>
          <a:p>
            <a:r>
              <a:rPr lang="en-US" sz="3600" b="1" dirty="0" err="1">
                <a:latin typeface="SutonnyOMJ" panose="01010600010101010101" pitchFamily="2" charset="0"/>
                <a:cs typeface="SutonnyOMJ" panose="01010600010101010101" pitchFamily="2" charset="0"/>
              </a:rPr>
              <a:t>অপারেটিং</a:t>
            </a:r>
            <a:r>
              <a:rPr lang="en-US" sz="3600" b="1" dirty="0">
                <a:latin typeface="SutonnyOMJ" panose="01010600010101010101" pitchFamily="2" charset="0"/>
                <a:cs typeface="SutonnyOMJ" panose="01010600010101010101" pitchFamily="2" charset="0"/>
              </a:rPr>
              <a:t> </a:t>
            </a:r>
            <a:r>
              <a:rPr lang="en-US" sz="3600" b="1" dirty="0" err="1">
                <a:latin typeface="SutonnyOMJ" panose="01010600010101010101" pitchFamily="2" charset="0"/>
                <a:cs typeface="SutonnyOMJ" panose="01010600010101010101" pitchFamily="2" charset="0"/>
              </a:rPr>
              <a:t>সিস্টেমের</a:t>
            </a:r>
            <a:r>
              <a:rPr lang="en-US" sz="3600" b="1" dirty="0">
                <a:latin typeface="SutonnyOMJ" panose="01010600010101010101" pitchFamily="2" charset="0"/>
                <a:cs typeface="SutonnyOMJ" panose="01010600010101010101" pitchFamily="2" charset="0"/>
              </a:rPr>
              <a:t> </a:t>
            </a:r>
            <a:r>
              <a:rPr lang="en-US" sz="3600" b="1" dirty="0" err="1" smtClean="0">
                <a:latin typeface="SutonnyOMJ" panose="01010600010101010101" pitchFamily="2" charset="0"/>
                <a:cs typeface="SutonnyOMJ" panose="01010600010101010101" pitchFamily="2" charset="0"/>
              </a:rPr>
              <a:t>কায</a:t>
            </a:r>
            <a:r>
              <a:rPr lang="en-US" sz="3600" b="1" dirty="0" err="1" smtClean="0">
                <a:latin typeface="SutonnyMJ" pitchFamily="2" charset="0"/>
                <a:cs typeface="SutonnyOMJ" panose="01010600010101010101" pitchFamily="2" charset="0"/>
              </a:rPr>
              <a:t>া©বলি</a:t>
            </a:r>
            <a:endParaRPr lang="en-US" sz="3600" dirty="0"/>
          </a:p>
        </p:txBody>
      </p:sp>
      <p:sp>
        <p:nvSpPr>
          <p:cNvPr id="6" name="TextBox 5"/>
          <p:cNvSpPr txBox="1"/>
          <p:nvPr/>
        </p:nvSpPr>
        <p:spPr>
          <a:xfrm>
            <a:off x="1169894" y="1026204"/>
            <a:ext cx="10902875" cy="5546518"/>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as-IN" sz="1400" b="1" dirty="0"/>
              <a:t>প্রসেস </a:t>
            </a:r>
            <a:r>
              <a:rPr lang="as-IN" sz="1400" b="1" dirty="0" smtClean="0"/>
              <a:t>ম্যানেজমেন্ট</a:t>
            </a:r>
            <a:r>
              <a:rPr lang="as-IN" sz="1400" b="1" dirty="0"/>
              <a:t>:</a:t>
            </a:r>
            <a:r>
              <a:rPr lang="as-IN" sz="1400" dirty="0"/>
              <a:t> প্রসেস ম্যানেজমেন্ট অপারেটিং সিস্টেমকে প্রসেস তৈরি করতে এবং মুছতে সাহায্য করে। এটি প্রক্রিয়াগুলোর মধ্যে সিঙ্ক্রোনাইজেশন এবং যোগাযোগের জন্য ব্যবস্থাও সরবরাহ </a:t>
            </a:r>
            <a:r>
              <a:rPr lang="as-IN" sz="1400" dirty="0" smtClean="0"/>
              <a:t>করে</a:t>
            </a:r>
            <a:r>
              <a:rPr lang="en-US" sz="1400" dirty="0" smtClean="0"/>
              <a:t> </a:t>
            </a:r>
            <a:r>
              <a:rPr lang="as-IN" sz="1400" dirty="0" smtClean="0"/>
              <a:t>।</a:t>
            </a:r>
            <a:endParaRPr lang="en-US" sz="1400" dirty="0" smtClean="0"/>
          </a:p>
          <a:p>
            <a:pPr marL="285750" indent="-285750">
              <a:lnSpc>
                <a:spcPct val="150000"/>
              </a:lnSpc>
              <a:buFont typeface="Wingdings" panose="05000000000000000000" pitchFamily="2" charset="2"/>
              <a:buChar char="Ø"/>
            </a:pPr>
            <a:r>
              <a:rPr lang="as-IN" sz="1400" b="1" dirty="0"/>
              <a:t>মেমরি ম্যানেজমেন্ট: </a:t>
            </a:r>
            <a:r>
              <a:rPr lang="as-IN" sz="1400" dirty="0"/>
              <a:t>অপারেটিং সিস্টেম</a:t>
            </a:r>
            <a:r>
              <a:rPr lang="as-IN" sz="1400" b="1" dirty="0"/>
              <a:t> </a:t>
            </a:r>
            <a:r>
              <a:rPr lang="as-IN" sz="1400" dirty="0"/>
              <a:t>মেমরি ম্যানেজমেন্ট প্রোগ্রামগুলোর জন্য মেমরি স্পেস বরাদ্দ এবং ডি-অ্যালোকেশনের কাজ করে</a:t>
            </a:r>
            <a:r>
              <a:rPr lang="as-IN" sz="1400" dirty="0" smtClean="0"/>
              <a:t>।</a:t>
            </a:r>
            <a:endParaRPr lang="en-US" sz="1400" dirty="0" smtClean="0"/>
          </a:p>
          <a:p>
            <a:pPr marL="285750" indent="-285750">
              <a:lnSpc>
                <a:spcPct val="150000"/>
              </a:lnSpc>
              <a:buFont typeface="Wingdings" panose="05000000000000000000" pitchFamily="2" charset="2"/>
              <a:buChar char="Ø"/>
            </a:pPr>
            <a:r>
              <a:rPr lang="as-IN" sz="1400" b="1" dirty="0"/>
              <a:t>ফাইল ম্যানেজমেন্ট:</a:t>
            </a:r>
            <a:r>
              <a:rPr lang="as-IN" sz="1400" dirty="0"/>
              <a:t> এটি সমস্ত ফাইল-সম্পর্কিত ক্রিয়াকলাপ পরিচালনা করে যেমন সংস্থার স্টোরেজ, পুনরুদ্ধার, নামকরণ, ভাগ করে নেওয়া এবং ফাইলগুলোর সুরক্ষা। এছাড়া ফাইল তৈরি, ডিলেট, অ্যাকসেস, কপি, মুভ, সংরক্ষণ ইত্যাদি কাজ করে থাকে</a:t>
            </a:r>
            <a:r>
              <a:rPr lang="as-IN" sz="1400" dirty="0" smtClean="0"/>
              <a:t>।</a:t>
            </a:r>
            <a:endParaRPr lang="en-US" sz="1400" dirty="0" smtClean="0"/>
          </a:p>
          <a:p>
            <a:pPr marL="285750" indent="-285750">
              <a:lnSpc>
                <a:spcPct val="150000"/>
              </a:lnSpc>
              <a:buFont typeface="Wingdings" panose="05000000000000000000" pitchFamily="2" charset="2"/>
              <a:buChar char="Ø"/>
            </a:pPr>
            <a:r>
              <a:rPr lang="as-IN" sz="1400" b="1" dirty="0"/>
              <a:t>ডিভাইস ম্যানেজমেন্ট:</a:t>
            </a:r>
            <a:r>
              <a:rPr lang="as-IN" sz="1400" dirty="0"/>
              <a:t> ডিভাইস ম্যানেজমেন্ট সব ডিভাইসের ট্র্যাক রাখে। এই কাজের জন্য দায়ী এই মডিউলটি </a:t>
            </a:r>
            <a:r>
              <a:rPr lang="en-US" sz="1400" dirty="0"/>
              <a:t>I/O </a:t>
            </a:r>
            <a:r>
              <a:rPr lang="as-IN" sz="1400" dirty="0"/>
              <a:t>কন্ট্রোলার হিসাবে পরিচিত। এটি ডিভাইসগুলোর বরাদ্দ এবং ডি-অ্যালোকেশনের কাজও সম্পাদন করে</a:t>
            </a:r>
            <a:r>
              <a:rPr lang="as-IN" sz="1400" dirty="0" smtClean="0"/>
              <a:t>।</a:t>
            </a:r>
            <a:endParaRPr lang="en-US" sz="1400" dirty="0" smtClean="0"/>
          </a:p>
          <a:p>
            <a:pPr marL="285750" indent="-285750">
              <a:lnSpc>
                <a:spcPct val="150000"/>
              </a:lnSpc>
              <a:buFont typeface="Wingdings" panose="05000000000000000000" pitchFamily="2" charset="2"/>
              <a:buChar char="Ø"/>
            </a:pPr>
            <a:r>
              <a:rPr lang="en-US" sz="1400" b="1" dirty="0"/>
              <a:t>I/O </a:t>
            </a:r>
            <a:r>
              <a:rPr lang="as-IN" sz="1400" b="1" dirty="0"/>
              <a:t>সিস্টেম ম্যানেজমেন্ট: </a:t>
            </a:r>
            <a:r>
              <a:rPr lang="as-IN" sz="1400" dirty="0"/>
              <a:t>যেকোনো </a:t>
            </a:r>
            <a:r>
              <a:rPr lang="en-US" sz="1400" dirty="0"/>
              <a:t>OS-</a:t>
            </a:r>
            <a:r>
              <a:rPr lang="as-IN" sz="1400" dirty="0"/>
              <a:t>এর অন্যতম প্রধান বিষয় হল ব্যবহারকারীর কাছ থেকে সেই হার্ডওয়্যার ডিভাইসের বিশেষত্ব লুকিয়ে রাখা</a:t>
            </a:r>
            <a:r>
              <a:rPr lang="as-IN" sz="1400" dirty="0" smtClean="0"/>
              <a:t>।</a:t>
            </a:r>
            <a:endParaRPr lang="en-US" sz="1400" dirty="0" smtClean="0"/>
          </a:p>
          <a:p>
            <a:pPr marL="285750" indent="-285750">
              <a:lnSpc>
                <a:spcPct val="150000"/>
              </a:lnSpc>
              <a:buFont typeface="Wingdings" panose="05000000000000000000" pitchFamily="2" charset="2"/>
              <a:buChar char="Ø"/>
            </a:pPr>
            <a:r>
              <a:rPr lang="as-IN" sz="1400" b="1" dirty="0"/>
              <a:t>সেকেন্ডারি-স্টোরেজ ম্যানেজমেন্ট: </a:t>
            </a:r>
            <a:r>
              <a:rPr lang="as-IN" sz="1400" dirty="0"/>
              <a:t>সিস্টেমে</a:t>
            </a:r>
            <a:r>
              <a:rPr lang="as-IN" sz="1400" b="1" dirty="0"/>
              <a:t> </a:t>
            </a:r>
            <a:r>
              <a:rPr lang="as-IN" sz="1400" dirty="0"/>
              <a:t>বিভিন্ন স্তরের স্টোরেজ রয়েছে যার মধ্যে রয়েছে প্রাথমিক স্টোরেজ, সেকেন্ডারি স্টোরেজ এবং ক্যাশ স্টোরেজ। নির্দেশাবলী এবং তথ্য প্রাথমিক স্টোরেজ বা ক্যাশে সংরক্ষণ করা আবশ্যক</a:t>
            </a:r>
            <a:r>
              <a:rPr lang="as-IN" sz="1400" dirty="0" smtClean="0"/>
              <a:t>।</a:t>
            </a:r>
            <a:endParaRPr lang="en-US" sz="1400" dirty="0" smtClean="0"/>
          </a:p>
          <a:p>
            <a:pPr marL="285750" indent="-285750">
              <a:lnSpc>
                <a:spcPct val="150000"/>
              </a:lnSpc>
              <a:buFont typeface="Wingdings" panose="05000000000000000000" pitchFamily="2" charset="2"/>
              <a:buChar char="Ø"/>
            </a:pPr>
            <a:r>
              <a:rPr lang="as-IN" sz="1400" b="1" dirty="0"/>
              <a:t>নিরাপত্তা:</a:t>
            </a:r>
            <a:r>
              <a:rPr lang="as-IN" sz="1400" dirty="0"/>
              <a:t> নিরাপত্তা একটি কম্পিউটার সিস্টেমের ডেটা এবং তথ্যকে ম্যালওয়্যার হুমকি এবং অনুমোদিত অ্যাক্সেসের বিরুদ্ধে রক্ষা করে</a:t>
            </a:r>
            <a:r>
              <a:rPr lang="as-IN" sz="1400" dirty="0" smtClean="0"/>
              <a:t>।</a:t>
            </a:r>
            <a:endParaRPr lang="en-US" sz="1400" dirty="0"/>
          </a:p>
          <a:p>
            <a:pPr marL="285750" indent="-285750">
              <a:lnSpc>
                <a:spcPct val="150000"/>
              </a:lnSpc>
              <a:buFont typeface="Wingdings" panose="05000000000000000000" pitchFamily="2" charset="2"/>
              <a:buChar char="Ø"/>
            </a:pPr>
            <a:r>
              <a:rPr lang="as-IN" sz="1400" b="1" dirty="0"/>
              <a:t>নেটওয়ার্কিং: </a:t>
            </a:r>
            <a:r>
              <a:rPr lang="as-IN" sz="1400" dirty="0"/>
              <a:t>বিভিন্ন ডিভাইস যেমন মোবাইল, কম্পিউটার, পেনড্রাইভ, হার্ডডিক্স এর সাথে  ডাটা ট্রান্সফার ও রিসোর্স শেয়ারিং সুবিধা প্রদান করে</a:t>
            </a:r>
            <a:r>
              <a:rPr lang="as-IN" sz="1400" dirty="0" smtClean="0"/>
              <a:t>।</a:t>
            </a:r>
            <a:endParaRPr lang="en-US" sz="1400" dirty="0" smtClean="0"/>
          </a:p>
          <a:p>
            <a:pPr marL="285750" indent="-285750">
              <a:lnSpc>
                <a:spcPct val="150000"/>
              </a:lnSpc>
              <a:buFont typeface="Wingdings" panose="05000000000000000000" pitchFamily="2" charset="2"/>
              <a:buChar char="Ø"/>
            </a:pPr>
            <a:r>
              <a:rPr lang="as-IN" sz="1400" b="1" dirty="0"/>
              <a:t>যোগাযোগ ব্যবস্থাপনা:</a:t>
            </a:r>
            <a:r>
              <a:rPr lang="as-IN" sz="1400" dirty="0"/>
              <a:t> কম্পিউটার সিস্টেমের বিভিন্ন ব্যবহারকারীদের কম্পাইলার, ইন্টারপ্রেটার এবং অন্যান্য সফ্টওয়্যার সংস্থানগুলোর সমন্বয় এবং নিয়োগ প্রদান করে।</a:t>
            </a:r>
            <a:endParaRPr lang="en-US" sz="1400" dirty="0"/>
          </a:p>
        </p:txBody>
      </p:sp>
    </p:spTree>
    <p:extLst>
      <p:ext uri="{BB962C8B-B14F-4D97-AF65-F5344CB8AC3E}">
        <p14:creationId xmlns:p14="http://schemas.microsoft.com/office/powerpoint/2010/main" val="2645913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7463" y="150222"/>
            <a:ext cx="9601200" cy="555171"/>
          </a:xfrm>
        </p:spPr>
        <p:txBody>
          <a:bodyPr>
            <a:normAutofit fontScale="90000"/>
          </a:bodyPr>
          <a:lstStyle/>
          <a:p>
            <a:r>
              <a:rPr lang="en-US" b="1" dirty="0" err="1">
                <a:latin typeface="SutonnyMJ" pitchFamily="2" charset="0"/>
                <a:cs typeface="SutonnyOMJ" panose="01010600010101010101" pitchFamily="2" charset="0"/>
              </a:rPr>
              <a:t>কানে©লের</a:t>
            </a:r>
            <a:r>
              <a:rPr lang="en-US" b="1" dirty="0">
                <a:latin typeface="SutonnyMJ" pitchFamily="2" charset="0"/>
                <a:cs typeface="SutonnyOMJ" panose="01010600010101010101" pitchFamily="2" charset="0"/>
              </a:rPr>
              <a:t> </a:t>
            </a:r>
            <a:r>
              <a:rPr lang="en-US" b="1" dirty="0" err="1" smtClean="0">
                <a:latin typeface="SutonnyMJ" pitchFamily="2" charset="0"/>
                <a:cs typeface="SutonnyOMJ" panose="01010600010101010101" pitchFamily="2" charset="0"/>
              </a:rPr>
              <a:t>ধারণা</a:t>
            </a:r>
            <a:r>
              <a:rPr lang="en-US" b="1" dirty="0">
                <a:latin typeface="SutonnyMJ" pitchFamily="2" charset="0"/>
                <a:cs typeface="SutonnyOMJ" panose="01010600010101010101" pitchFamily="2" charset="0"/>
              </a:rPr>
              <a:t/>
            </a:r>
            <a:br>
              <a:rPr lang="en-US" b="1" dirty="0">
                <a:latin typeface="SutonnyMJ" pitchFamily="2" charset="0"/>
                <a:cs typeface="SutonnyOMJ" panose="01010600010101010101" pitchFamily="2" charset="0"/>
              </a:rPr>
            </a:br>
            <a:endParaRPr lang="en-US" dirty="0"/>
          </a:p>
        </p:txBody>
      </p:sp>
      <p:sp>
        <p:nvSpPr>
          <p:cNvPr id="3" name="Content Placeholder 2"/>
          <p:cNvSpPr>
            <a:spLocks noGrp="1"/>
          </p:cNvSpPr>
          <p:nvPr>
            <p:ph idx="1"/>
          </p:nvPr>
        </p:nvSpPr>
        <p:spPr>
          <a:xfrm>
            <a:off x="927464" y="705393"/>
            <a:ext cx="5512526" cy="3435533"/>
          </a:xfrm>
        </p:spPr>
        <p:txBody>
          <a:bodyPr>
            <a:normAutofit fontScale="70000" lnSpcReduction="20000"/>
          </a:bodyPr>
          <a:lstStyle/>
          <a:p>
            <a:pPr marL="0" indent="0">
              <a:lnSpc>
                <a:spcPct val="170000"/>
              </a:lnSpc>
              <a:buNone/>
            </a:pPr>
            <a:r>
              <a:rPr lang="as-IN" sz="2300" b="1" dirty="0"/>
              <a:t>কার্নেল</a:t>
            </a:r>
            <a:r>
              <a:rPr lang="as-IN" sz="2300" dirty="0"/>
              <a:t>, (</a:t>
            </a:r>
            <a:r>
              <a:rPr lang="as-IN" sz="2300" dirty="0">
                <a:hlinkClick r:id="rId2" tooltip="ইংরেজি ভাষা"/>
              </a:rPr>
              <a:t>ইংরেজি</a:t>
            </a:r>
            <a:r>
              <a:rPr lang="as-IN" sz="2300" dirty="0"/>
              <a:t>: </a:t>
            </a:r>
            <a:r>
              <a:rPr lang="en-US" sz="2300" dirty="0"/>
              <a:t>Kernel) </a:t>
            </a:r>
            <a:r>
              <a:rPr lang="as-IN" sz="2300" dirty="0"/>
              <a:t>কম্পিউটার বিজ্ঞানে, </a:t>
            </a:r>
            <a:r>
              <a:rPr lang="as-IN" sz="2300" dirty="0">
                <a:hlinkClick r:id="rId3" tooltip="অপারেটিং সিস্টেম"/>
              </a:rPr>
              <a:t>অপারেটিং সিস্টেমের</a:t>
            </a:r>
            <a:r>
              <a:rPr lang="as-IN" sz="2300" dirty="0"/>
              <a:t> প্রধান উপাদান। এটি কম্পিউটার হার্ডওয়ারে সংগঠিত অ্যাপ্লিকেশন এবং প্রকৃত ডাটা প্রসেসিংয়ে একটি সেতুবন্ধন। সিস্টেমের সম্পদ ও সুবিধাসমূহের ব্যাবস্থাপনাই কার্নেলের দায়িত্ব (হার্ডওয়ার ও সফ্‌টওয়ারয়ের উপাদানগুলোর মধ্যে যোগাযোগ)। স্বাভাবিকভাবেই, অপারেটিং সিস্টেমের মূল উপাদান কার্নেল সম্পদের সর্বনিম্ন অ্যাবসট্রাকশন লেয়ার নিশ্চিত করতে পারে যা অ্যাপ্লিকেশন সফটওয়ারের কাজ করার জন্য তাকে অবশ্যই নিয়ন্ত্রণ করতে হয়</a:t>
            </a:r>
            <a:r>
              <a:rPr lang="as-IN" sz="2300" dirty="0" smtClean="0"/>
              <a:t>।</a:t>
            </a:r>
            <a:endParaRPr lang="as-IN" sz="2300" dirty="0"/>
          </a:p>
          <a:p>
            <a:pPr marL="0" indent="0">
              <a:buNone/>
            </a:pPr>
            <a:endParaRPr lang="en-US" dirty="0"/>
          </a:p>
        </p:txBody>
      </p:sp>
      <p:sp>
        <p:nvSpPr>
          <p:cNvPr id="4" name="Rectangle 3"/>
          <p:cNvSpPr/>
          <p:nvPr/>
        </p:nvSpPr>
        <p:spPr>
          <a:xfrm>
            <a:off x="6871063" y="875212"/>
            <a:ext cx="4506685" cy="3017519"/>
          </a:xfrm>
          <a:prstGeom prst="rect">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927463" y="4062550"/>
            <a:ext cx="11077303" cy="1846659"/>
          </a:xfrm>
          <a:prstGeom prst="rect">
            <a:avLst/>
          </a:prstGeom>
          <a:noFill/>
        </p:spPr>
        <p:txBody>
          <a:bodyPr wrap="square" rtlCol="0">
            <a:spAutoFit/>
          </a:bodyPr>
          <a:lstStyle/>
          <a:p>
            <a:pPr>
              <a:lnSpc>
                <a:spcPct val="150000"/>
              </a:lnSpc>
            </a:pPr>
            <a:r>
              <a:rPr lang="as-IN" sz="1600" dirty="0"/>
              <a:t>কার্নেলের ডিজাইন ও প্রয়োগের ভিত্তিতে অপারেটিং সিস্টেমের কাজগুলো বিভিন্নভাবে সংগঠিত হয়। মনোলিথিক কার্নেলগুলো যেখানে অপারেটিং সিস্টেমের কর্মক্ষমতা বৃদ্ধির জন্য অপারেটিং সিস্টেমের সকল কোড একই এড্রেস স্পেসে সম্পাদনা করে সেখানে মাইক্রোকার্নেলগুলো বেশিরভাগ অপারেটিং সিস্টেমে সার্ভারের মত ইউজার স্পেসে কোডগুলো সম্পাদনা করে যাতে করে অপারেটিং সিস্টেমের নিয়ন্ত্রণ ক্ষমতা এবং ভিন্নতা বাড়ানো যায়।</a:t>
            </a:r>
          </a:p>
          <a:p>
            <a:endParaRPr lang="en-US" dirty="0"/>
          </a:p>
        </p:txBody>
      </p:sp>
    </p:spTree>
    <p:extLst>
      <p:ext uri="{BB962C8B-B14F-4D97-AF65-F5344CB8AC3E}">
        <p14:creationId xmlns:p14="http://schemas.microsoft.com/office/powerpoint/2010/main" val="22923204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737387821"/>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257</Words>
  <Application>Microsoft Office PowerPoint</Application>
  <PresentationFormat>Widescreen</PresentationFormat>
  <Paragraphs>48</Paragraphs>
  <Slides>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Calibri</vt:lpstr>
      <vt:lpstr>Franklin Gothic Book</vt:lpstr>
      <vt:lpstr>SutonnyMJ</vt:lpstr>
      <vt:lpstr>SutonnyOMJ</vt:lpstr>
      <vt:lpstr>Vrinda</vt:lpstr>
      <vt:lpstr>Wingdings</vt:lpstr>
      <vt:lpstr>Crop</vt:lpstr>
      <vt:lpstr>Operating System</vt:lpstr>
      <vt:lpstr>Class Content :</vt:lpstr>
      <vt:lpstr>অপারেটিং সিস্টেম</vt:lpstr>
      <vt:lpstr> </vt:lpstr>
      <vt:lpstr>অপারেটিং সিস্টেমের কাযা©বলি</vt:lpstr>
      <vt:lpstr>কানে©লের ধারণা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2024-01-24T09:07:07Z</dcterms:created>
  <dcterms:modified xsi:type="dcterms:W3CDTF">2024-01-27T10:49:46Z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